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6BEAB-5B62-4C86-9FEA-D6E36AAFC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7BB66A-2434-419E-8672-4A6197D8F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48738-014B-438D-A21E-3C77515B0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12/19/2022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1D357-389D-47F5-A2B1-887B08387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2AF52-3773-42DA-B298-8D81B904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085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34F73-B141-49F5-BDC3-D0519FD9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EA0A1-8531-4B0B-9CCC-F80DE3F45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4B120-10C2-4898-97A6-014637510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12/19/2022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B00A0-E0FE-4184-AF1F-8DCEEF8FA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0012F-81C0-41B1-BFBD-A4E54F28F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10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79097E-68CF-4C75-96E5-DD20E9B74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F2C96F-1ADC-4A4E-A892-A9F9AF52C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61327-A1FA-4B4F-847C-9C36A79EA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12/19/2022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80926-C9AA-40AD-897D-5FCDFA98E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0FDC3-0DAD-47B5-952A-8DCD36CF5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56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32092-8828-4DC6-AF07-01750BCB9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E1F3A-AF64-407E-8F06-47B98AE8B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223A3-4A3A-43F9-B1A7-93B4A4D5C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12/19/2022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10D0E-12DA-43C0-8760-3300344D8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CADF6-7A08-475E-A1A7-0D91B914A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15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7453B-1C93-4C5F-98CD-91190A462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E7933-6D48-4168-8EBC-10193FF22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4DD2EB-57FF-47C8-96D0-C410BC8E7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12/19/2022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7CDDA-6FC6-4F44-8EB8-50ECD19FC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3FCFA-5A24-4A06-A957-CB0D35CC1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3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E34F6-3C5D-434A-977B-95A193C0F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012B5-29CA-45BD-A897-24CD04659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87EB3-385B-46F3-ADD1-7E83CB52C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8EAAD-6F00-4E58-8CD0-E7736C9A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12/19/2022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10609-5BEF-45BA-8B48-3321BE286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954F93-DB2A-496F-AF80-B15540602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686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6A5632-3AB4-4FC3-81CE-973E9F97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717ED2-1C99-47EB-9D56-F8E84056E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B55616-F26A-4A29-B466-7869F582B3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8168B8-3F51-4CB4-BBBA-5643BE04E7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C8A950-DD48-4CEC-866E-E7085E280F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9B50DF-4B4C-4232-9D54-4DA2C6029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12/19/2022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326047-C50D-49B4-8EA7-A6FDA871F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380B5F-BF04-4300-8B41-48E3DA907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5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BE408-A2CF-4624-89A4-0EF9670A0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CE4671-F7C0-421A-8F18-0DED70D7F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12/19/2022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00BB07-FF84-4328-BA60-5F48D20D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233AF5-0769-4D20-BD81-F535BC0B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4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4B8E28-BD17-4A7D-94C3-68DE4346B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12/19/2022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D2FBA1-E643-477E-98C4-BEE9EA09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804ADB-97B6-4DEF-92F5-BF8E7E7A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9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E5BF-248B-4001-B7EE-BC8BE8DAC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B3AC3-3DF0-4B95-A00E-31E9E1969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F351A-D20B-4C54-ADA1-C56769247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7029D6-C676-48E8-ACFD-A9C55BAE7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12/19/2022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83F305-5B4C-47D4-A213-6F7A625E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5CD618-04EC-49C9-B511-3D9FA81C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45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0130E-91F9-4D28-9E73-AA24FE73C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B4C35-F228-48C2-AB0D-A92A7775BD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C3AB9B-39EA-4A2D-BD6C-E7B11F6FF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E14A6-9F7A-4BB2-A8AF-4B50A1037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115E9-FCB8-436E-A5CB-5B1C9A3C2A6A}" type="datetimeFigureOut">
              <a:rPr lang="en-US" smtClean="0"/>
              <a:t>12/19/2022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505AD2-90F0-4798-AE7D-AB02A9FD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798A97-49CE-4BD9-B003-08F69083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75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908B60-2BD2-44DB-B51F-CED3E6212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B5E7F-0454-463F-B8C3-7765C7A88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573B0-F0D0-49AE-A013-7DA4712CA9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115E9-FCB8-436E-A5CB-5B1C9A3C2A6A}" type="datetimeFigureOut">
              <a:rPr lang="en-US" smtClean="0"/>
              <a:t>12/19/2022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DE7AA-D3E8-466B-8F40-C2F287F8BE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C061FF-3135-4FA6-9974-D3DE4890F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57FA5-947E-4BCE-98B7-E959CC675E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2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52BF2711-CA0F-4EA1-B552-3D0D5D656C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4028" y="1978819"/>
            <a:ext cx="8564173" cy="2193130"/>
          </a:xfrm>
        </p:spPr>
      </p:pic>
    </p:spTree>
    <p:extLst>
      <p:ext uri="{BB962C8B-B14F-4D97-AF65-F5344CB8AC3E}">
        <p14:creationId xmlns:p14="http://schemas.microsoft.com/office/powerpoint/2010/main" val="280370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7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A38A-B1E2-4CB8-A2FB-D5CCBD40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 Vs Index Protected Strategy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8DF8D23-5B44-CAB8-350D-F640E49706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4881158"/>
              </p:ext>
            </p:extLst>
          </p:nvPr>
        </p:nvGraphicFramePr>
        <p:xfrm>
          <a:off x="843342" y="2582950"/>
          <a:ext cx="10515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">
                  <a:extLst>
                    <a:ext uri="{9D8B030D-6E8A-4147-A177-3AD203B41FA5}">
                      <a16:colId xmlns:a16="http://schemas.microsoft.com/office/drawing/2014/main" val="313130088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4110823543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74680484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471231204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682402890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357212892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607060795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503027627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966557850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762114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852885"/>
                  </a:ext>
                </a:extLst>
              </a:tr>
              <a:tr h="148469">
                <a:tc>
                  <a:txBody>
                    <a:bodyPr/>
                    <a:lstStyle/>
                    <a:p>
                      <a:r>
                        <a:rPr lang="en-US" dirty="0"/>
                        <a:t>-50%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10%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94456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F6B7513-8B6D-E682-B6BC-C5A26B190641}"/>
              </a:ext>
            </a:extLst>
          </p:cNvPr>
          <p:cNvSpPr txBox="1"/>
          <p:nvPr/>
        </p:nvSpPr>
        <p:spPr>
          <a:xfrm>
            <a:off x="793321" y="1896450"/>
            <a:ext cx="9500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100K Retirement in the Market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3315AF-FE6C-AD12-1B9E-B921290D9A05}"/>
              </a:ext>
            </a:extLst>
          </p:cNvPr>
          <p:cNvSpPr txBox="1"/>
          <p:nvPr/>
        </p:nvSpPr>
        <p:spPr>
          <a:xfrm>
            <a:off x="802204" y="3640087"/>
            <a:ext cx="9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50K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9D95B0-8511-5DB5-3350-D73B03C85D63}"/>
              </a:ext>
            </a:extLst>
          </p:cNvPr>
          <p:cNvSpPr txBox="1"/>
          <p:nvPr/>
        </p:nvSpPr>
        <p:spPr>
          <a:xfrm>
            <a:off x="1955489" y="3628018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55K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6EA0E5-A4EC-96EE-D876-B8DB05973852}"/>
              </a:ext>
            </a:extLst>
          </p:cNvPr>
          <p:cNvSpPr txBox="1"/>
          <p:nvPr/>
        </p:nvSpPr>
        <p:spPr>
          <a:xfrm>
            <a:off x="2977411" y="3628018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60,500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CC82CF-A8D5-3D9D-1151-269F0DE4D86B}"/>
              </a:ext>
            </a:extLst>
          </p:cNvPr>
          <p:cNvSpPr txBox="1"/>
          <p:nvPr/>
        </p:nvSpPr>
        <p:spPr>
          <a:xfrm>
            <a:off x="4010550" y="3631081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65,550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218993-A28C-50DB-46C7-8C4819C227A1}"/>
              </a:ext>
            </a:extLst>
          </p:cNvPr>
          <p:cNvSpPr txBox="1"/>
          <p:nvPr/>
        </p:nvSpPr>
        <p:spPr>
          <a:xfrm>
            <a:off x="5011435" y="3606161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73,205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B2CA62-517B-E17C-D1C3-E604F75CD471}"/>
              </a:ext>
            </a:extLst>
          </p:cNvPr>
          <p:cNvSpPr txBox="1"/>
          <p:nvPr/>
        </p:nvSpPr>
        <p:spPr>
          <a:xfrm>
            <a:off x="6101610" y="3640087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81,184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198661B-CB0E-1D4F-06AA-30AD1A2F7E49}"/>
              </a:ext>
            </a:extLst>
          </p:cNvPr>
          <p:cNvSpPr txBox="1"/>
          <p:nvPr/>
        </p:nvSpPr>
        <p:spPr>
          <a:xfrm>
            <a:off x="7207679" y="3614251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89,302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E84057-2CC9-62B7-6C16-A4FA9ADA9C44}"/>
              </a:ext>
            </a:extLst>
          </p:cNvPr>
          <p:cNvSpPr txBox="1"/>
          <p:nvPr/>
        </p:nvSpPr>
        <p:spPr>
          <a:xfrm>
            <a:off x="8272140" y="3628018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98,233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EB4CA7A-DBF9-B5EB-EE4D-2E8AAC20651C}"/>
              </a:ext>
            </a:extLst>
          </p:cNvPr>
          <p:cNvSpPr txBox="1"/>
          <p:nvPr/>
        </p:nvSpPr>
        <p:spPr>
          <a:xfrm>
            <a:off x="9294062" y="3649318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108,056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45A3040-1B7A-C3A0-F7B4-CEF36F1383F3}"/>
              </a:ext>
            </a:extLst>
          </p:cNvPr>
          <p:cNvSpPr txBox="1"/>
          <p:nvPr/>
        </p:nvSpPr>
        <p:spPr>
          <a:xfrm>
            <a:off x="10315984" y="3640087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118,861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5F4209-D13B-13E6-CF0A-C7BEB8D5CD17}"/>
              </a:ext>
            </a:extLst>
          </p:cNvPr>
          <p:cNvSpPr txBox="1"/>
          <p:nvPr/>
        </p:nvSpPr>
        <p:spPr>
          <a:xfrm>
            <a:off x="838200" y="4084388"/>
            <a:ext cx="95006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100K Retirement in the Indexed Protected Strategy</a:t>
            </a:r>
          </a:p>
        </p:txBody>
      </p:sp>
      <p:graphicFrame>
        <p:nvGraphicFramePr>
          <p:cNvPr id="17" name="Table 4">
            <a:extLst>
              <a:ext uri="{FF2B5EF4-FFF2-40B4-BE49-F238E27FC236}">
                <a16:creationId xmlns:a16="http://schemas.microsoft.com/office/drawing/2014/main" id="{66858887-96E2-4CB4-D83E-3F215587AA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587968"/>
              </p:ext>
            </p:extLst>
          </p:nvPr>
        </p:nvGraphicFramePr>
        <p:xfrm>
          <a:off x="838200" y="4753138"/>
          <a:ext cx="105156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">
                  <a:extLst>
                    <a:ext uri="{9D8B030D-6E8A-4147-A177-3AD203B41FA5}">
                      <a16:colId xmlns:a16="http://schemas.microsoft.com/office/drawing/2014/main" val="313130088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4110823543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746804841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471231204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3682402890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357212892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607060795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2503027627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966557850"/>
                    </a:ext>
                  </a:extLst>
                </a:gridCol>
                <a:gridCol w="1051560">
                  <a:extLst>
                    <a:ext uri="{9D8B030D-6E8A-4147-A177-3AD203B41FA5}">
                      <a16:colId xmlns:a16="http://schemas.microsoft.com/office/drawing/2014/main" val="1762114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Yr10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852885"/>
                  </a:ext>
                </a:extLst>
              </a:tr>
              <a:tr h="148469">
                <a:tc>
                  <a:txBody>
                    <a:bodyPr/>
                    <a:lstStyle/>
                    <a:p>
                      <a:r>
                        <a:rPr lang="en-US" dirty="0"/>
                        <a:t>-50%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10%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10%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94456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C99AA4FD-B7D0-71C7-C462-55D80E844F62}"/>
              </a:ext>
            </a:extLst>
          </p:cNvPr>
          <p:cNvSpPr txBox="1"/>
          <p:nvPr/>
        </p:nvSpPr>
        <p:spPr>
          <a:xfrm>
            <a:off x="838200" y="5801488"/>
            <a:ext cx="995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100K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35A665D-6AAD-086D-0362-F6D8CE5EAE4A}"/>
              </a:ext>
            </a:extLst>
          </p:cNvPr>
          <p:cNvSpPr txBox="1"/>
          <p:nvPr/>
        </p:nvSpPr>
        <p:spPr>
          <a:xfrm>
            <a:off x="1991485" y="5789419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110K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1C2CF8-9279-3053-5339-C54B46A4F037}"/>
              </a:ext>
            </a:extLst>
          </p:cNvPr>
          <p:cNvSpPr txBox="1"/>
          <p:nvPr/>
        </p:nvSpPr>
        <p:spPr>
          <a:xfrm>
            <a:off x="3013407" y="5789419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121,000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1FB5D97-E4C2-B783-7857-160C8E95BE37}"/>
              </a:ext>
            </a:extLst>
          </p:cNvPr>
          <p:cNvSpPr txBox="1"/>
          <p:nvPr/>
        </p:nvSpPr>
        <p:spPr>
          <a:xfrm>
            <a:off x="4046546" y="5792482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133,100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AA7EF82-EE75-8C56-2233-09D35D2BED6D}"/>
              </a:ext>
            </a:extLst>
          </p:cNvPr>
          <p:cNvSpPr txBox="1"/>
          <p:nvPr/>
        </p:nvSpPr>
        <p:spPr>
          <a:xfrm>
            <a:off x="5047431" y="5767562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146,410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8B77C2-86B7-FF3A-EE0E-A79E18F8D2A0}"/>
              </a:ext>
            </a:extLst>
          </p:cNvPr>
          <p:cNvSpPr txBox="1"/>
          <p:nvPr/>
        </p:nvSpPr>
        <p:spPr>
          <a:xfrm>
            <a:off x="6137606" y="5801488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161,051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59B4E3-9723-305D-DE74-C239A02A0DCE}"/>
              </a:ext>
            </a:extLst>
          </p:cNvPr>
          <p:cNvSpPr txBox="1"/>
          <p:nvPr/>
        </p:nvSpPr>
        <p:spPr>
          <a:xfrm>
            <a:off x="7243675" y="5775652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177,156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CBDC077-6317-2E20-3143-B6BA729A4DEC}"/>
              </a:ext>
            </a:extLst>
          </p:cNvPr>
          <p:cNvSpPr txBox="1"/>
          <p:nvPr/>
        </p:nvSpPr>
        <p:spPr>
          <a:xfrm>
            <a:off x="8308136" y="5789419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194,871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9A3238D-B7FD-216A-3A94-C674866229C9}"/>
              </a:ext>
            </a:extLst>
          </p:cNvPr>
          <p:cNvSpPr txBox="1"/>
          <p:nvPr/>
        </p:nvSpPr>
        <p:spPr>
          <a:xfrm>
            <a:off x="9330058" y="5810719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214,358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CC6956-C63D-FC8A-659D-B0635C1C7505}"/>
              </a:ext>
            </a:extLst>
          </p:cNvPr>
          <p:cNvSpPr txBox="1"/>
          <p:nvPr/>
        </p:nvSpPr>
        <p:spPr>
          <a:xfrm>
            <a:off x="10351980" y="5801488"/>
            <a:ext cx="953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235,794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782E8F-5F97-29EC-944E-6B0066C6E8F4}"/>
              </a:ext>
            </a:extLst>
          </p:cNvPr>
          <p:cNvSpPr txBox="1"/>
          <p:nvPr/>
        </p:nvSpPr>
        <p:spPr>
          <a:xfrm>
            <a:off x="838200" y="6312773"/>
            <a:ext cx="105156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LatoRegular"/>
              </a:rPr>
              <a:t>Example Only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20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14" grpId="0"/>
      <p:bldP spid="15" grpId="0"/>
      <p:bldP spid="18" grpId="0"/>
      <p:bldP spid="19" grpId="0"/>
      <p:bldP spid="23" grpId="0"/>
      <p:bldP spid="24" grpId="0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76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CA38A-B1E2-4CB8-A2FB-D5CCBD40F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&amp; Answers</a:t>
            </a:r>
            <a:endParaRPr lang="en-US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1320F-5C31-4BFE-A0A7-118C05CFAA12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 algn="ctr">
              <a:buNone/>
            </a:pPr>
            <a:br>
              <a:rPr lang="en-US" sz="3200" b="1"/>
            </a:br>
            <a:r>
              <a:rPr lang="en-US" sz="3200" b="1"/>
              <a:t>What can we help you with?</a:t>
            </a:r>
          </a:p>
          <a:p>
            <a:pPr marL="0" indent="0" algn="ctr">
              <a:buNone/>
            </a:pPr>
            <a:r>
              <a:rPr lang="en-US" sz="3200" b="1"/>
              <a:t>What can we compare for you?</a:t>
            </a:r>
          </a:p>
          <a:p>
            <a:pPr marL="0" indent="0" algn="ctr">
              <a:buNone/>
            </a:pPr>
            <a:r>
              <a:rPr lang="en-US" sz="3200" b="1"/>
              <a:t>What questions can we answer for you?</a:t>
            </a:r>
            <a:endParaRPr lang="en-US" sz="3200" b="1" dirty="0"/>
          </a:p>
        </p:txBody>
      </p:sp>
      <p:pic>
        <p:nvPicPr>
          <p:cNvPr id="5" name="Picture 4" descr="A picture containing chart&#10;&#10;Description automatically generated">
            <a:extLst>
              <a:ext uri="{FF2B5EF4-FFF2-40B4-BE49-F238E27FC236}">
                <a16:creationId xmlns:a16="http://schemas.microsoft.com/office/drawing/2014/main" id="{AB719D1E-0817-4E80-A77E-6FC2D5C3F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07510" y="1997910"/>
            <a:ext cx="6157912" cy="217404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21984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7764</TotalTime>
  <Words>127</Words>
  <Application>Microsoft Office PowerPoint</Application>
  <PresentationFormat>Widescreen</PresentationFormat>
  <Paragraphs>72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LatoRegular</vt:lpstr>
      <vt:lpstr>Times New Roman</vt:lpstr>
      <vt:lpstr>Office Theme</vt:lpstr>
      <vt:lpstr>PowerPoint Presentation</vt:lpstr>
      <vt:lpstr>Market Vs Index Protected Strategy</vt:lpstr>
      <vt:lpstr>Questions &amp;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Fuessel</dc:creator>
  <cp:lastModifiedBy>Joel Fuessel</cp:lastModifiedBy>
  <cp:revision>41</cp:revision>
  <dcterms:created xsi:type="dcterms:W3CDTF">2021-04-28T23:32:57Z</dcterms:created>
  <dcterms:modified xsi:type="dcterms:W3CDTF">2022-12-19T19:05:50Z</dcterms:modified>
</cp:coreProperties>
</file>