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70" r:id="rId4"/>
    <p:sldId id="271" r:id="rId5"/>
    <p:sldId id="272" r:id="rId6"/>
    <p:sldId id="273" r:id="rId7"/>
    <p:sldId id="274" r:id="rId8"/>
    <p:sldId id="275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76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>
      <p:cViewPr varScale="1">
        <p:scale>
          <a:sx n="69" d="100"/>
          <a:sy n="69" d="100"/>
        </p:scale>
        <p:origin x="60" y="9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6BEAB-5B62-4C86-9FEA-D6E36AAFC1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7BB66A-2434-419E-8672-4A6197D8F0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548738-014B-438D-A21E-3C77515B0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115E9-FCB8-436E-A5CB-5B1C9A3C2A6A}" type="datetimeFigureOut">
              <a:rPr lang="en-US" smtClean="0"/>
              <a:t>5/26/2023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71D357-389D-47F5-A2B1-887B08387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72AF52-3773-42DA-B298-8D81B904C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57FA5-947E-4BCE-98B7-E959CC675E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085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34F73-B141-49F5-BDC3-D0519FD9B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FEA0A1-8531-4B0B-9CCC-F80DE3F452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4B120-10C2-4898-97A6-014637510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115E9-FCB8-436E-A5CB-5B1C9A3C2A6A}" type="datetimeFigureOut">
              <a:rPr lang="en-US" smtClean="0"/>
              <a:t>5/26/2023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B00A0-E0FE-4184-AF1F-8DCEEF8FA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70012F-81C0-41B1-BFBD-A4E54F28F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57FA5-947E-4BCE-98B7-E959CC675E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104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79097E-68CF-4C75-96E5-DD20E9B74C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F2C96F-1ADC-4A4E-A892-A9F9AF52CF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561327-A1FA-4B4F-847C-9C36A79EA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115E9-FCB8-436E-A5CB-5B1C9A3C2A6A}" type="datetimeFigureOut">
              <a:rPr lang="en-US" smtClean="0"/>
              <a:t>5/26/2023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80926-C9AA-40AD-897D-5FCDFA98E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0FDC3-0DAD-47B5-952A-8DCD36CF5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57FA5-947E-4BCE-98B7-E959CC675E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56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32092-8828-4DC6-AF07-01750BCB9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E1F3A-AF64-407E-8F06-47B98AE8B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4223A3-4A3A-43F9-B1A7-93B4A4D5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115E9-FCB8-436E-A5CB-5B1C9A3C2A6A}" type="datetimeFigureOut">
              <a:rPr lang="en-US" smtClean="0"/>
              <a:t>5/26/2023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10D0E-12DA-43C0-8760-3300344D8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CADF6-7A08-475E-A1A7-0D91B914A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57FA5-947E-4BCE-98B7-E959CC675E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115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7453B-1C93-4C5F-98CD-91190A462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7E7933-6D48-4168-8EBC-10193FF22D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DD2EB-57FF-47C8-96D0-C410BC8E7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115E9-FCB8-436E-A5CB-5B1C9A3C2A6A}" type="datetimeFigureOut">
              <a:rPr lang="en-US" smtClean="0"/>
              <a:t>5/26/2023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7CDDA-6FC6-4F44-8EB8-50ECD19FC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3FCFA-5A24-4A06-A957-CB0D35CC1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57FA5-947E-4BCE-98B7-E959CC675E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837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E34F6-3C5D-434A-977B-95A193C0F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012B5-29CA-45BD-A897-24CD046598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187EB3-385B-46F3-ADD1-7E83CB52C6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B8EAAD-6F00-4E58-8CD0-E7736C9AB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115E9-FCB8-436E-A5CB-5B1C9A3C2A6A}" type="datetimeFigureOut">
              <a:rPr lang="en-US" smtClean="0"/>
              <a:t>5/26/2023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010609-5BEF-45BA-8B48-3321BE286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954F93-DB2A-496F-AF80-B15540602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57FA5-947E-4BCE-98B7-E959CC675E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686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A5632-3AB4-4FC3-81CE-973E9F973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717ED2-1C99-47EB-9D56-F8E84056EE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B55616-F26A-4A29-B466-7869F582B3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8168B8-3F51-4CB4-BBBA-5643BE04E7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C8A950-DD48-4CEC-866E-E7085E280F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9B50DF-4B4C-4232-9D54-4DA2C6029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115E9-FCB8-436E-A5CB-5B1C9A3C2A6A}" type="datetimeFigureOut">
              <a:rPr lang="en-US" smtClean="0"/>
              <a:t>5/26/2023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326047-C50D-49B4-8EA7-A6FDA871F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380B5F-BF04-4300-8B41-48E3DA907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57FA5-947E-4BCE-98B7-E959CC675E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855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BE408-A2CF-4624-89A4-0EF9670A0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CE4671-F7C0-421A-8F18-0DED70D7F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115E9-FCB8-436E-A5CB-5B1C9A3C2A6A}" type="datetimeFigureOut">
              <a:rPr lang="en-US" smtClean="0"/>
              <a:t>5/26/2023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00BB07-FF84-4328-BA60-5F48D20D2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233AF5-0769-4D20-BD81-F535BC0B8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57FA5-947E-4BCE-98B7-E959CC675E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4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4B8E28-BD17-4A7D-94C3-68DE4346B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115E9-FCB8-436E-A5CB-5B1C9A3C2A6A}" type="datetimeFigureOut">
              <a:rPr lang="en-US" smtClean="0"/>
              <a:t>5/26/2023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D2FBA1-E643-477E-98C4-BEE9EA09A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804ADB-97B6-4DEF-92F5-BF8E7E7A8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57FA5-947E-4BCE-98B7-E959CC675E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99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DE5BF-248B-4001-B7EE-BC8BE8DAC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B3AC3-3DF0-4B95-A00E-31E9E1969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FF351A-D20B-4C54-ADA1-C567692477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7029D6-C676-48E8-ACFD-A9C55BAE7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115E9-FCB8-436E-A5CB-5B1C9A3C2A6A}" type="datetimeFigureOut">
              <a:rPr lang="en-US" smtClean="0"/>
              <a:t>5/26/2023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83F305-5B4C-47D4-A213-6F7A625E2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5CD618-04EC-49C9-B511-3D9FA81C4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57FA5-947E-4BCE-98B7-E959CC675E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450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0130E-91F9-4D28-9E73-AA24FE73C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AB4C35-F228-48C2-AB0D-A92A7775B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C3AB9B-39EA-4A2D-BD6C-E7B11F6FF4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5E14A6-9F7A-4BB2-A8AF-4B50A1037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115E9-FCB8-436E-A5CB-5B1C9A3C2A6A}" type="datetimeFigureOut">
              <a:rPr lang="en-US" smtClean="0"/>
              <a:t>5/26/2023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505AD2-90F0-4798-AE7D-AB02A9FD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798A97-49CE-4BD9-B003-08F69083D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57FA5-947E-4BCE-98B7-E959CC675E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754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908B60-2BD2-44DB-B51F-CED3E6212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B5E7F-0454-463F-B8C3-7765C7A88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B573B0-F0D0-49AE-A013-7DA4712CA9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115E9-FCB8-436E-A5CB-5B1C9A3C2A6A}" type="datetimeFigureOut">
              <a:rPr lang="en-US" smtClean="0"/>
              <a:t>5/26/2023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6DE7AA-D3E8-466B-8F40-C2F287F8BE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C061FF-3135-4FA6-9974-D3DE4890FF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57FA5-947E-4BCE-98B7-E959CC675E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026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52BF2711-CA0F-4EA1-B552-3D0D5D656C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028" y="1978819"/>
            <a:ext cx="8564173" cy="2193130"/>
          </a:xfrm>
        </p:spPr>
      </p:pic>
    </p:spTree>
    <p:extLst>
      <p:ext uri="{BB962C8B-B14F-4D97-AF65-F5344CB8AC3E}">
        <p14:creationId xmlns:p14="http://schemas.microsoft.com/office/powerpoint/2010/main" val="2803700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76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CA38A-B1E2-4CB8-A2FB-D5CCBD40F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Building A Strong Foundation</a:t>
            </a:r>
          </a:p>
        </p:txBody>
      </p:sp>
      <p:pic>
        <p:nvPicPr>
          <p:cNvPr id="5" name="Content Placeholder 4" descr="Exterior of modern farmhouse">
            <a:extLst>
              <a:ext uri="{FF2B5EF4-FFF2-40B4-BE49-F238E27FC236}">
                <a16:creationId xmlns:a16="http://schemas.microsoft.com/office/drawing/2014/main" id="{375A8752-B73D-1DDE-7D5D-1D355B289B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904" y="1825625"/>
            <a:ext cx="6526191" cy="4351338"/>
          </a:xfr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133209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76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CA38A-B1E2-4CB8-A2FB-D5CCBD40F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 with the Foundation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1320F-5C31-4BFE-A0A7-118C05CFAA12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	</a:t>
            </a:r>
            <a:r>
              <a:rPr lang="en-US" sz="4000" b="1" dirty="0"/>
              <a:t>Permanent Life Insurance May Be:</a:t>
            </a:r>
          </a:p>
          <a:p>
            <a:pPr marL="0" indent="0">
              <a:buNone/>
            </a:pPr>
            <a:r>
              <a:rPr lang="en-US" sz="3200" b="1" dirty="0"/>
              <a:t>	</a:t>
            </a:r>
            <a:r>
              <a:rPr lang="en-US" sz="3200" b="1" i="1" dirty="0"/>
              <a:t>Indexed Universal Life</a:t>
            </a:r>
          </a:p>
          <a:p>
            <a:pPr marL="0" indent="0">
              <a:buNone/>
            </a:pPr>
            <a:r>
              <a:rPr lang="en-US" sz="3200" b="1" dirty="0"/>
              <a:t>	</a:t>
            </a:r>
            <a:r>
              <a:rPr lang="en-US" sz="3200" b="1" i="1" dirty="0"/>
              <a:t>Universal Life</a:t>
            </a:r>
          </a:p>
          <a:p>
            <a:pPr marL="0" indent="0">
              <a:buNone/>
            </a:pPr>
            <a:r>
              <a:rPr lang="en-US" sz="3200" b="1" dirty="0"/>
              <a:t>	</a:t>
            </a:r>
            <a:r>
              <a:rPr lang="en-US" sz="3200" b="1" i="1" dirty="0"/>
              <a:t>Whole </a:t>
            </a:r>
            <a:r>
              <a:rPr lang="en-US" sz="3200" b="1" i="1" dirty="0" err="1"/>
              <a:t>LIfe</a:t>
            </a:r>
            <a:endParaRPr lang="en-US" sz="3200" b="1" i="1" dirty="0"/>
          </a:p>
          <a:p>
            <a:pPr marL="0" indent="0">
              <a:buNone/>
            </a:pPr>
            <a:r>
              <a:rPr lang="en-US" sz="3200" b="1" dirty="0"/>
              <a:t>			</a:t>
            </a:r>
          </a:p>
          <a:p>
            <a:endParaRPr lang="en-US" sz="32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0FE2AF-73D4-7018-F92B-EB4C8B640C00}"/>
              </a:ext>
            </a:extLst>
          </p:cNvPr>
          <p:cNvSpPr/>
          <p:nvPr/>
        </p:nvSpPr>
        <p:spPr>
          <a:xfrm>
            <a:off x="1437983" y="4397351"/>
            <a:ext cx="9565481" cy="143589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C0C0C0"/>
              </a:highligh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CB54CE-F1E9-8196-C02C-EFEA51E27AF3}"/>
              </a:ext>
            </a:extLst>
          </p:cNvPr>
          <p:cNvSpPr txBox="1"/>
          <p:nvPr/>
        </p:nvSpPr>
        <p:spPr>
          <a:xfrm>
            <a:off x="1828800" y="4846881"/>
            <a:ext cx="8925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Foundation = Permanent Life Insurance </a:t>
            </a:r>
          </a:p>
        </p:txBody>
      </p:sp>
    </p:spTree>
    <p:extLst>
      <p:ext uri="{BB962C8B-B14F-4D97-AF65-F5344CB8AC3E}">
        <p14:creationId xmlns:p14="http://schemas.microsoft.com/office/powerpoint/2010/main" val="238289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76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CA38A-B1E2-4CB8-A2FB-D5CCBD40F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 On Top of the Foundation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1320F-5C31-4BFE-A0A7-118C05CFAA12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	</a:t>
            </a:r>
            <a:r>
              <a:rPr lang="en-US" sz="3200" b="1" i="1" dirty="0"/>
              <a:t>Use Term Life to cover debts, college, replace income</a:t>
            </a:r>
            <a:r>
              <a:rPr lang="en-US" sz="3200" b="1" dirty="0"/>
              <a:t>			</a:t>
            </a:r>
          </a:p>
          <a:p>
            <a:endParaRPr lang="en-US" sz="32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0FE2AF-73D4-7018-F92B-EB4C8B640C00}"/>
              </a:ext>
            </a:extLst>
          </p:cNvPr>
          <p:cNvSpPr/>
          <p:nvPr/>
        </p:nvSpPr>
        <p:spPr>
          <a:xfrm>
            <a:off x="1437983" y="4397351"/>
            <a:ext cx="9565481" cy="143589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C0C0C0"/>
              </a:highligh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CB54CE-F1E9-8196-C02C-EFEA51E27AF3}"/>
              </a:ext>
            </a:extLst>
          </p:cNvPr>
          <p:cNvSpPr txBox="1"/>
          <p:nvPr/>
        </p:nvSpPr>
        <p:spPr>
          <a:xfrm>
            <a:off x="1828800" y="4846881"/>
            <a:ext cx="8925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Foundation = Permanent Life Insurance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51AFF3-05C8-26B9-D5EA-2BC1DBE3E336}"/>
              </a:ext>
            </a:extLst>
          </p:cNvPr>
          <p:cNvSpPr/>
          <p:nvPr/>
        </p:nvSpPr>
        <p:spPr>
          <a:xfrm>
            <a:off x="1828800" y="2761433"/>
            <a:ext cx="8379619" cy="16359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E64B7B-CB8D-13FD-1C3E-38C48EFBE522}"/>
              </a:ext>
            </a:extLst>
          </p:cNvPr>
          <p:cNvSpPr txBox="1"/>
          <p:nvPr/>
        </p:nvSpPr>
        <p:spPr>
          <a:xfrm>
            <a:off x="2386012" y="3339084"/>
            <a:ext cx="69651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Term Life</a:t>
            </a:r>
          </a:p>
        </p:txBody>
      </p:sp>
    </p:spTree>
    <p:extLst>
      <p:ext uri="{BB962C8B-B14F-4D97-AF65-F5344CB8AC3E}">
        <p14:creationId xmlns:p14="http://schemas.microsoft.com/office/powerpoint/2010/main" val="132954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76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CA38A-B1E2-4CB8-A2FB-D5CCBD40F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Product to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1320F-5C31-4BFE-A0A7-118C05CFAA12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				</a:t>
            </a:r>
          </a:p>
          <a:p>
            <a:endParaRPr lang="en-US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CB54CE-F1E9-8196-C02C-EFEA51E27AF3}"/>
              </a:ext>
            </a:extLst>
          </p:cNvPr>
          <p:cNvSpPr txBox="1"/>
          <p:nvPr/>
        </p:nvSpPr>
        <p:spPr>
          <a:xfrm>
            <a:off x="1828800" y="4846881"/>
            <a:ext cx="8925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Foundation = </a:t>
            </a:r>
            <a:r>
              <a:rPr lang="en-US" sz="4000" b="1" dirty="0" err="1">
                <a:solidFill>
                  <a:schemeClr val="bg1"/>
                </a:solidFill>
              </a:rPr>
              <a:t>Permaent</a:t>
            </a:r>
            <a:r>
              <a:rPr lang="en-US" sz="4000" b="1" dirty="0">
                <a:solidFill>
                  <a:schemeClr val="bg1"/>
                </a:solidFill>
              </a:rPr>
              <a:t> Life Insurance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E64B7B-CB8D-13FD-1C3E-38C48EFBE522}"/>
              </a:ext>
            </a:extLst>
          </p:cNvPr>
          <p:cNvSpPr txBox="1"/>
          <p:nvPr/>
        </p:nvSpPr>
        <p:spPr>
          <a:xfrm>
            <a:off x="2386012" y="3339084"/>
            <a:ext cx="69651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Term Life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72D1BE-0B53-EB5F-8CFF-E05917CA24D7}"/>
              </a:ext>
            </a:extLst>
          </p:cNvPr>
          <p:cNvSpPr/>
          <p:nvPr/>
        </p:nvSpPr>
        <p:spPr>
          <a:xfrm>
            <a:off x="1635919" y="1978819"/>
            <a:ext cx="8751094" cy="92333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Mortgage Protection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329CD3-843D-D31A-B4A8-D668631F2DE2}"/>
              </a:ext>
            </a:extLst>
          </p:cNvPr>
          <p:cNvSpPr txBox="1"/>
          <p:nvPr/>
        </p:nvSpPr>
        <p:spPr>
          <a:xfrm>
            <a:off x="1612106" y="3055343"/>
            <a:ext cx="875109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Simplified Issue Products: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Simplified Issue Term (SI Term)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Simplified Issue IUL &amp; UL (SIUL &amp; SI UL)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Simplified Issue SIWL &amp; GIWL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Hybrid Products (Term, IUL)</a:t>
            </a:r>
          </a:p>
          <a:p>
            <a:r>
              <a:rPr lang="en-US" sz="2400" i="1" dirty="0">
                <a:solidFill>
                  <a:srgbClr val="FF0000"/>
                </a:solidFill>
              </a:rPr>
              <a:t>SI Products have no exam and are typically based on a few questions, MIB &amp; Prescription Report</a:t>
            </a:r>
            <a:br>
              <a:rPr lang="en-US" sz="2400" dirty="0"/>
            </a:b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7044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76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CA38A-B1E2-4CB8-A2FB-D5CCBD40F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Product to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1320F-5C31-4BFE-A0A7-118C05CFAA12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				</a:t>
            </a:r>
          </a:p>
          <a:p>
            <a:endParaRPr lang="en-US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CB54CE-F1E9-8196-C02C-EFEA51E27AF3}"/>
              </a:ext>
            </a:extLst>
          </p:cNvPr>
          <p:cNvSpPr txBox="1"/>
          <p:nvPr/>
        </p:nvSpPr>
        <p:spPr>
          <a:xfrm>
            <a:off x="1828800" y="4846881"/>
            <a:ext cx="8925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Foundation = </a:t>
            </a:r>
            <a:r>
              <a:rPr lang="en-US" sz="4000" b="1" dirty="0" err="1">
                <a:solidFill>
                  <a:schemeClr val="bg1"/>
                </a:solidFill>
              </a:rPr>
              <a:t>Permaent</a:t>
            </a:r>
            <a:r>
              <a:rPr lang="en-US" sz="4000" b="1" dirty="0">
                <a:solidFill>
                  <a:schemeClr val="bg1"/>
                </a:solidFill>
              </a:rPr>
              <a:t> Life Insurance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E64B7B-CB8D-13FD-1C3E-38C48EFBE522}"/>
              </a:ext>
            </a:extLst>
          </p:cNvPr>
          <p:cNvSpPr txBox="1"/>
          <p:nvPr/>
        </p:nvSpPr>
        <p:spPr>
          <a:xfrm>
            <a:off x="2386012" y="3339084"/>
            <a:ext cx="69651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Term Life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72D1BE-0B53-EB5F-8CFF-E05917CA24D7}"/>
              </a:ext>
            </a:extLst>
          </p:cNvPr>
          <p:cNvSpPr/>
          <p:nvPr/>
        </p:nvSpPr>
        <p:spPr>
          <a:xfrm>
            <a:off x="1635919" y="1978819"/>
            <a:ext cx="8751094" cy="92333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Final Expense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329CD3-843D-D31A-B4A8-D668631F2DE2}"/>
              </a:ext>
            </a:extLst>
          </p:cNvPr>
          <p:cNvSpPr txBox="1"/>
          <p:nvPr/>
        </p:nvSpPr>
        <p:spPr>
          <a:xfrm>
            <a:off x="1635919" y="3246443"/>
            <a:ext cx="875109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Simplified Issue Products: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Simplified Issue SIWL &amp; GIWL</a:t>
            </a:r>
          </a:p>
          <a:p>
            <a:endParaRPr lang="en-US" sz="2400" dirty="0"/>
          </a:p>
          <a:p>
            <a:r>
              <a:rPr lang="en-US" sz="2400" dirty="0"/>
              <a:t>SIWL few health questions, MIB &amp; Prescriptions Report</a:t>
            </a:r>
          </a:p>
          <a:p>
            <a:r>
              <a:rPr lang="en-US" sz="2400" dirty="0"/>
              <a:t>GIWL – no health questions and will qualify as long as they are alive</a:t>
            </a:r>
          </a:p>
        </p:txBody>
      </p:sp>
    </p:spTree>
    <p:extLst>
      <p:ext uri="{BB962C8B-B14F-4D97-AF65-F5344CB8AC3E}">
        <p14:creationId xmlns:p14="http://schemas.microsoft.com/office/powerpoint/2010/main" val="151905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76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CA38A-B1E2-4CB8-A2FB-D5CCBD40F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Product to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1320F-5C31-4BFE-A0A7-118C05CFAA12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				</a:t>
            </a:r>
          </a:p>
          <a:p>
            <a:endParaRPr lang="en-US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CB54CE-F1E9-8196-C02C-EFEA51E27AF3}"/>
              </a:ext>
            </a:extLst>
          </p:cNvPr>
          <p:cNvSpPr txBox="1"/>
          <p:nvPr/>
        </p:nvSpPr>
        <p:spPr>
          <a:xfrm>
            <a:off x="1828800" y="4846881"/>
            <a:ext cx="8925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Foundation = </a:t>
            </a:r>
            <a:r>
              <a:rPr lang="en-US" sz="4000" b="1" dirty="0" err="1">
                <a:solidFill>
                  <a:schemeClr val="bg1"/>
                </a:solidFill>
              </a:rPr>
              <a:t>Permaent</a:t>
            </a:r>
            <a:r>
              <a:rPr lang="en-US" sz="4000" b="1" dirty="0">
                <a:solidFill>
                  <a:schemeClr val="bg1"/>
                </a:solidFill>
              </a:rPr>
              <a:t> Life Insurance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E64B7B-CB8D-13FD-1C3E-38C48EFBE522}"/>
              </a:ext>
            </a:extLst>
          </p:cNvPr>
          <p:cNvSpPr txBox="1"/>
          <p:nvPr/>
        </p:nvSpPr>
        <p:spPr>
          <a:xfrm>
            <a:off x="2386012" y="3339084"/>
            <a:ext cx="69651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Term Life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72D1BE-0B53-EB5F-8CFF-E05917CA24D7}"/>
              </a:ext>
            </a:extLst>
          </p:cNvPr>
          <p:cNvSpPr/>
          <p:nvPr/>
        </p:nvSpPr>
        <p:spPr>
          <a:xfrm>
            <a:off x="1635919" y="1978819"/>
            <a:ext cx="8751094" cy="92333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Life Insurance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329CD3-843D-D31A-B4A8-D668631F2DE2}"/>
              </a:ext>
            </a:extLst>
          </p:cNvPr>
          <p:cNvSpPr txBox="1"/>
          <p:nvPr/>
        </p:nvSpPr>
        <p:spPr>
          <a:xfrm>
            <a:off x="1635919" y="3246443"/>
            <a:ext cx="875109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Fully Underwritten Products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These products require an exam, may require medical records, MIB, and Prescription Report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May be Term, UL, GUL, IUL, WL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FF0000"/>
                </a:solidFill>
              </a:rPr>
              <a:t>Be Selective of who you will use a fully underwritten product with</a:t>
            </a:r>
          </a:p>
        </p:txBody>
      </p:sp>
    </p:spTree>
    <p:extLst>
      <p:ext uri="{BB962C8B-B14F-4D97-AF65-F5344CB8AC3E}">
        <p14:creationId xmlns:p14="http://schemas.microsoft.com/office/powerpoint/2010/main" val="155360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76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CA38A-B1E2-4CB8-A2FB-D5CCBD40F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Product to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1320F-5C31-4BFE-A0A7-118C05CFAA12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				</a:t>
            </a:r>
          </a:p>
          <a:p>
            <a:endParaRPr lang="en-US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CB54CE-F1E9-8196-C02C-EFEA51E27AF3}"/>
              </a:ext>
            </a:extLst>
          </p:cNvPr>
          <p:cNvSpPr txBox="1"/>
          <p:nvPr/>
        </p:nvSpPr>
        <p:spPr>
          <a:xfrm>
            <a:off x="1828800" y="4846881"/>
            <a:ext cx="8925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Foundation = </a:t>
            </a:r>
            <a:r>
              <a:rPr lang="en-US" sz="4000" b="1" dirty="0" err="1">
                <a:solidFill>
                  <a:schemeClr val="bg1"/>
                </a:solidFill>
              </a:rPr>
              <a:t>Permaent</a:t>
            </a:r>
            <a:r>
              <a:rPr lang="en-US" sz="4000" b="1" dirty="0">
                <a:solidFill>
                  <a:schemeClr val="bg1"/>
                </a:solidFill>
              </a:rPr>
              <a:t> Life Insurance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E64B7B-CB8D-13FD-1C3E-38C48EFBE522}"/>
              </a:ext>
            </a:extLst>
          </p:cNvPr>
          <p:cNvSpPr txBox="1"/>
          <p:nvPr/>
        </p:nvSpPr>
        <p:spPr>
          <a:xfrm>
            <a:off x="2386012" y="3339084"/>
            <a:ext cx="69651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Term Life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72D1BE-0B53-EB5F-8CFF-E05917CA24D7}"/>
              </a:ext>
            </a:extLst>
          </p:cNvPr>
          <p:cNvSpPr/>
          <p:nvPr/>
        </p:nvSpPr>
        <p:spPr>
          <a:xfrm>
            <a:off x="1635919" y="1978819"/>
            <a:ext cx="8751094" cy="92333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Accidental Death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329CD3-843D-D31A-B4A8-D668631F2DE2}"/>
              </a:ext>
            </a:extLst>
          </p:cNvPr>
          <p:cNvSpPr txBox="1"/>
          <p:nvPr/>
        </p:nvSpPr>
        <p:spPr>
          <a:xfrm>
            <a:off x="1635919" y="3246443"/>
            <a:ext cx="875109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SI Accidental Death &amp; Guaranteed ADB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These products do no require an exam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SI ADB have a few health questions and client must have a Drivers License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/>
              <a:t>GI ADB is guaranteed coverage</a:t>
            </a:r>
          </a:p>
        </p:txBody>
      </p:sp>
    </p:spTree>
    <p:extLst>
      <p:ext uri="{BB962C8B-B14F-4D97-AF65-F5344CB8AC3E}">
        <p14:creationId xmlns:p14="http://schemas.microsoft.com/office/powerpoint/2010/main" val="133848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76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CA38A-B1E2-4CB8-A2FB-D5CCBD40F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 &amp; Answers</a:t>
            </a:r>
            <a:endParaRPr lang="en-US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1320F-5C31-4BFE-A0A7-118C05CFAA12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3200" b="1"/>
          </a:p>
          <a:p>
            <a:pPr marL="0" indent="0">
              <a:buNone/>
            </a:pPr>
            <a:endParaRPr lang="en-US" sz="3200" b="1"/>
          </a:p>
          <a:p>
            <a:pPr marL="0" indent="0">
              <a:buNone/>
            </a:pPr>
            <a:endParaRPr lang="en-US" sz="3200" b="1"/>
          </a:p>
          <a:p>
            <a:pPr marL="0" indent="0">
              <a:buNone/>
            </a:pPr>
            <a:endParaRPr lang="en-US" sz="3200" b="1"/>
          </a:p>
          <a:p>
            <a:pPr marL="0" indent="0" algn="ctr">
              <a:buNone/>
            </a:pPr>
            <a:br>
              <a:rPr lang="en-US" sz="3200" b="1"/>
            </a:br>
            <a:r>
              <a:rPr lang="en-US" sz="3200" b="1"/>
              <a:t>What can we help you with?</a:t>
            </a:r>
          </a:p>
          <a:p>
            <a:pPr marL="0" indent="0" algn="ctr">
              <a:buNone/>
            </a:pPr>
            <a:r>
              <a:rPr lang="en-US" sz="3200" b="1"/>
              <a:t>What can we compare for you?</a:t>
            </a:r>
          </a:p>
          <a:p>
            <a:pPr marL="0" indent="0" algn="ctr">
              <a:buNone/>
            </a:pPr>
            <a:r>
              <a:rPr lang="en-US" sz="3200" b="1"/>
              <a:t>What questions can we answer for you?</a:t>
            </a:r>
            <a:endParaRPr lang="en-US" sz="3200" b="1" dirty="0"/>
          </a:p>
        </p:txBody>
      </p:sp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AB719D1E-0817-4E80-A77E-6FC2D5C3F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907510" y="1997910"/>
            <a:ext cx="6157912" cy="2174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21984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7140</TotalTime>
  <Words>315</Words>
  <Application>Microsoft Office PowerPoint</Application>
  <PresentationFormat>Widescreen</PresentationFormat>
  <Paragraphs>63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Building A Strong Foundation</vt:lpstr>
      <vt:lpstr>Start with the Foundation</vt:lpstr>
      <vt:lpstr>Build On Top of the Foundation</vt:lpstr>
      <vt:lpstr>Which Product to Use</vt:lpstr>
      <vt:lpstr>Which Product to Use</vt:lpstr>
      <vt:lpstr>Which Product to Use</vt:lpstr>
      <vt:lpstr>Which Product to Use</vt:lpstr>
      <vt:lpstr>Questions &amp; Answers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Joel Fuessel</dc:creator>
  <cp:lastModifiedBy>Joel Fuessel</cp:lastModifiedBy>
  <cp:revision>41</cp:revision>
  <dcterms:created xsi:type="dcterms:W3CDTF">2021-04-28T23:32:57Z</dcterms:created>
  <dcterms:modified xsi:type="dcterms:W3CDTF">2023-05-26T15:16:24Z</dcterms:modified>
</cp:coreProperties>
</file>